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.png"/><Relationship Id="rId9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mart 360 Pilot"/>
          <p:cNvSpPr txBox="1"/>
          <p:nvPr>
            <p:ph type="ctrTitle"/>
          </p:nvPr>
        </p:nvSpPr>
        <p:spPr>
          <a:xfrm>
            <a:off x="1270000" y="1639389"/>
            <a:ext cx="21844000" cy="2250165"/>
          </a:xfrm>
          <a:prstGeom prst="rect">
            <a:avLst/>
          </a:prstGeom>
        </p:spPr>
        <p:txBody>
          <a:bodyPr/>
          <a:lstStyle/>
          <a:p>
            <a:pPr/>
            <a:r>
              <a:t>Smart 360 Pilot</a:t>
            </a:r>
          </a:p>
        </p:txBody>
      </p:sp>
      <p:sp>
        <p:nvSpPr>
          <p:cNvPr id="152" name="Jaskaran Singh 102083046…"/>
          <p:cNvSpPr txBox="1"/>
          <p:nvPr>
            <p:ph type="body" idx="21"/>
          </p:nvPr>
        </p:nvSpPr>
        <p:spPr>
          <a:xfrm>
            <a:off x="14012101" y="8576451"/>
            <a:ext cx="8524954" cy="36994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4400"/>
            </a:pPr>
            <a:r>
              <a:t>Jaskaran Singh 102083046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>
              <a:defRPr sz="4400"/>
            </a:pPr>
            <a:r>
              <a:t>Kartik Mathur   101903394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>
              <a:defRPr sz="4400"/>
            </a:pPr>
            <a:r>
              <a:t>Aniket Kumar    101903608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>
              <a:defRPr sz="4400"/>
            </a:pPr>
            <a:r>
              <a:t>Aryan Bansal    101903590 </a:t>
            </a:r>
          </a:p>
        </p:txBody>
      </p:sp>
      <p:sp>
        <p:nvSpPr>
          <p:cNvPr id="153" name="Automatic 360° Video Cinematography"/>
          <p:cNvSpPr txBox="1"/>
          <p:nvPr>
            <p:ph type="subTitle" sz="quarter" idx="1"/>
          </p:nvPr>
        </p:nvSpPr>
        <p:spPr>
          <a:xfrm>
            <a:off x="1270000" y="4411316"/>
            <a:ext cx="21844000" cy="1617336"/>
          </a:xfrm>
          <a:prstGeom prst="rect">
            <a:avLst/>
          </a:prstGeom>
        </p:spPr>
        <p:txBody>
          <a:bodyPr/>
          <a:lstStyle/>
          <a:p>
            <a:pPr/>
            <a:r>
              <a:t>Automatic 360° Video Cinematography</a:t>
            </a:r>
          </a:p>
        </p:txBody>
      </p:sp>
      <p:pic>
        <p:nvPicPr>
          <p:cNvPr id="154" name="Screen Shot 2021-12-20 at 7.18.16 PM.png" descr="Screen Shot 2021-12-20 at 7.18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242" y="8472170"/>
            <a:ext cx="7064073" cy="3908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Screen Shot 2021-12-20 at 7.18.57 PM.png" descr="Screen Shot 2021-12-20 at 7.18.5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4303" y="8387498"/>
            <a:ext cx="3920342" cy="3931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sults Breakdown:"/>
          <p:cNvSpPr txBox="1"/>
          <p:nvPr>
            <p:ph type="body" sz="quarter" idx="1"/>
          </p:nvPr>
        </p:nvSpPr>
        <p:spPr>
          <a:xfrm>
            <a:off x="8730093" y="496299"/>
            <a:ext cx="6923815" cy="1069067"/>
          </a:xfrm>
          <a:prstGeom prst="rect">
            <a:avLst/>
          </a:prstGeom>
        </p:spPr>
        <p:txBody>
          <a:bodyPr/>
          <a:lstStyle>
            <a:lvl1pPr defTabSz="1633727">
              <a:defRPr spc="-168" sz="5628"/>
            </a:lvl1pPr>
          </a:lstStyle>
          <a:p>
            <a:pPr/>
            <a:r>
              <a:t>Results Breakdown:</a:t>
            </a:r>
          </a:p>
        </p:txBody>
      </p:sp>
      <p:sp>
        <p:nvSpPr>
          <p:cNvPr id="210" name="True Positive (TP): the number of times correctly predicted key area;…"/>
          <p:cNvSpPr txBox="1"/>
          <p:nvPr/>
        </p:nvSpPr>
        <p:spPr>
          <a:xfrm>
            <a:off x="1026183" y="2589684"/>
            <a:ext cx="18223523" cy="283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300"/>
            </a:pPr>
            <a:r>
              <a:t>True Positive (TP): the number of times correctly predicted key area;</a:t>
            </a:r>
          </a:p>
          <a:p>
            <a:pPr algn="l" defTabSz="2438400">
              <a:spcBef>
                <a:spcPts val="2400"/>
              </a:spcBef>
              <a:defRPr sz="4300"/>
            </a:pPr>
            <a:r>
              <a:t>False Positive (FP): the number of times incorrectly predicted key area; </a:t>
            </a:r>
          </a:p>
          <a:p>
            <a:pPr algn="l" defTabSz="2438400">
              <a:spcBef>
                <a:spcPts val="2400"/>
              </a:spcBef>
              <a:defRPr sz="4300"/>
            </a:pPr>
            <a:r>
              <a:t>False Negative (FN): the number of times no key area was predicted. </a:t>
            </a:r>
          </a:p>
        </p:txBody>
      </p:sp>
      <p:graphicFrame>
        <p:nvGraphicFramePr>
          <p:cNvPr id="211" name="Table"/>
          <p:cNvGraphicFramePr/>
          <p:nvPr/>
        </p:nvGraphicFramePr>
        <p:xfrm>
          <a:off x="1174750" y="6261100"/>
          <a:ext cx="3136900" cy="1143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53597"/>
                <a:gridCol w="1607641"/>
                <a:gridCol w="1487717"/>
                <a:gridCol w="2171066"/>
                <a:gridCol w="3827495"/>
                <a:gridCol w="4340703"/>
                <a:gridCol w="2595824"/>
              </a:tblGrid>
              <a:tr h="152400">
                <a:tc rowSpan="2"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Input Video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4800"/>
                      </a:p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4800"/>
                      </a:p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4800"/>
                      </a:p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4800"/>
                      </a:p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2400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4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4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FP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4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Correctness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Completeness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Quality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Indoor Video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75%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100%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75%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Outdoor Videos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83.33%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83.33%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2438400">
                        <a:spcBef>
                          <a:spcPts val="2400"/>
                        </a:spcBef>
                        <a:defRPr sz="1800"/>
                      </a:pPr>
                      <a:r>
                        <a:rPr sz="4800"/>
                        <a:t>71.4%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hey allow for an immersive three-dimensional experience…"/>
          <p:cNvSpPr txBox="1"/>
          <p:nvPr>
            <p:ph type="body" idx="21"/>
          </p:nvPr>
        </p:nvSpPr>
        <p:spPr>
          <a:xfrm>
            <a:off x="2297201" y="9578077"/>
            <a:ext cx="19789598" cy="27901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12233" indent="-512233" algn="l">
              <a:buClr>
                <a:srgbClr val="000000"/>
              </a:buClr>
              <a:buSzPct val="100000"/>
              <a:buChar char="•"/>
            </a:pPr>
            <a:r>
              <a:t>They allow for an immersive three-dimensional experience</a:t>
            </a:r>
          </a:p>
          <a:p>
            <a:pPr marL="512233" indent="-512233" algn="l">
              <a:buClr>
                <a:srgbClr val="000000"/>
              </a:buClr>
              <a:buSzPct val="100000"/>
              <a:buChar char="•"/>
            </a:pPr>
            <a:r>
              <a:t>Multimedia technology advancements have made them easily available.</a:t>
            </a:r>
          </a:p>
        </p:txBody>
      </p:sp>
      <p:sp>
        <p:nvSpPr>
          <p:cNvPr id="158" name="360° videos are becoming very popular nowadays."/>
          <p:cNvSpPr txBox="1"/>
          <p:nvPr>
            <p:ph type="body" sz="quarter" idx="1"/>
          </p:nvPr>
        </p:nvSpPr>
        <p:spPr>
          <a:xfrm>
            <a:off x="4769871" y="1146681"/>
            <a:ext cx="14844258" cy="1234214"/>
          </a:xfrm>
          <a:prstGeom prst="rect">
            <a:avLst/>
          </a:prstGeom>
        </p:spPr>
        <p:txBody>
          <a:bodyPr/>
          <a:lstStyle>
            <a:lvl1pPr defTabSz="2097023">
              <a:defRPr spc="-98" sz="4902"/>
            </a:lvl1pPr>
          </a:lstStyle>
          <a:p>
            <a:pPr/>
            <a:r>
              <a:t>360° videos are becoming very popular nowadays.</a:t>
            </a:r>
          </a:p>
        </p:txBody>
      </p:sp>
      <p:pic>
        <p:nvPicPr>
          <p:cNvPr id="159" name="Screen Shot 2021-12-20 at 6.09.35 PM.png" descr="Screen Shot 2021-12-20 at 6.09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0550" y="3356935"/>
            <a:ext cx="10502900" cy="524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ir Limitation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Their Limitations:</a:t>
            </a:r>
          </a:p>
        </p:txBody>
      </p:sp>
      <p:sp>
        <p:nvSpPr>
          <p:cNvPr id="162" name="Require special equipment like VR Headset…"/>
          <p:cNvSpPr txBox="1"/>
          <p:nvPr>
            <p:ph type="body" idx="21"/>
          </p:nvPr>
        </p:nvSpPr>
        <p:spPr>
          <a:xfrm>
            <a:off x="1409623" y="2775699"/>
            <a:ext cx="21564754" cy="5054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72071" indent="-572071" algn="l" defTabSz="751205">
              <a:buClr>
                <a:srgbClr val="000000"/>
              </a:buClr>
              <a:buSzPct val="100000"/>
              <a:buChar char="•"/>
              <a:defRPr sz="4914"/>
            </a:pPr>
            <a:r>
              <a:t>Require special equipment like VR Headset</a:t>
            </a:r>
          </a:p>
          <a:p>
            <a:pPr marL="572071" indent="-572071" algn="l" defTabSz="751205">
              <a:buClr>
                <a:srgbClr val="000000"/>
              </a:buClr>
              <a:buSzPct val="100000"/>
              <a:buChar char="•"/>
              <a:defRPr sz="4914"/>
            </a:pPr>
            <a:r>
              <a:t>Require sensors like Gyroscope, Accelerometer.</a:t>
            </a:r>
          </a:p>
          <a:p>
            <a:pPr algn="l" defTabSz="751205">
              <a:defRPr sz="4914"/>
            </a:pPr>
          </a:p>
          <a:p>
            <a:pPr marL="572071" indent="-572071" algn="l" defTabSz="751205">
              <a:buClr>
                <a:srgbClr val="000000"/>
              </a:buClr>
              <a:buSzPct val="100000"/>
              <a:buChar char="•"/>
              <a:defRPr sz="4914"/>
            </a:pPr>
            <a:r>
              <a:t>User needs to constantly adjust head position to follow area of interest in most videos.</a:t>
            </a:r>
          </a:p>
        </p:txBody>
      </p:sp>
      <p:pic>
        <p:nvPicPr>
          <p:cNvPr id="163" name="Viewport.png" descr="Viewpo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0546" y="6999475"/>
            <a:ext cx="8062908" cy="525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bout the project"/>
          <p:cNvSpPr txBox="1"/>
          <p:nvPr>
            <p:ph type="title"/>
          </p:nvPr>
        </p:nvSpPr>
        <p:spPr>
          <a:xfrm>
            <a:off x="5841802" y="549135"/>
            <a:ext cx="12700396" cy="1120145"/>
          </a:xfrm>
          <a:prstGeom prst="rect">
            <a:avLst/>
          </a:prstGeom>
        </p:spPr>
        <p:txBody>
          <a:bodyPr/>
          <a:lstStyle>
            <a:lvl1pPr>
              <a:defRPr spc="-170" sz="5700"/>
            </a:lvl1pPr>
          </a:lstStyle>
          <a:p>
            <a:pPr/>
            <a:r>
              <a:t>About the project</a:t>
            </a:r>
          </a:p>
        </p:txBody>
      </p:sp>
      <p:sp>
        <p:nvSpPr>
          <p:cNvPr id="166" name="Takes 360° panoramic video as input…"/>
          <p:cNvSpPr txBox="1"/>
          <p:nvPr/>
        </p:nvSpPr>
        <p:spPr>
          <a:xfrm>
            <a:off x="2297201" y="2396071"/>
            <a:ext cx="19789598" cy="2790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66132" indent="-466132" algn="l" defTabSz="751205">
              <a:buClr>
                <a:srgbClr val="000000"/>
              </a:buClr>
              <a:buSzPct val="100000"/>
              <a:buChar char="•"/>
              <a:defRPr sz="4004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Takes 360° panoramic video as input </a:t>
            </a:r>
          </a:p>
          <a:p>
            <a:pPr marL="466132" indent="-466132" algn="l" defTabSz="751205">
              <a:buClr>
                <a:srgbClr val="000000"/>
              </a:buClr>
              <a:buSzPct val="100000"/>
              <a:buChar char="•"/>
              <a:defRPr sz="4004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Automatically identifies key area-of-interest (Acts like pilot)</a:t>
            </a:r>
          </a:p>
          <a:p>
            <a:pPr marL="466132" indent="-466132" algn="l" defTabSz="751205">
              <a:buClr>
                <a:srgbClr val="000000"/>
              </a:buClr>
              <a:buSzPct val="100000"/>
              <a:buChar char="•"/>
              <a:defRPr sz="4004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De-warps the equirectangular view around that area. (Cinematography)</a:t>
            </a:r>
          </a:p>
          <a:p>
            <a:pPr marL="466132" indent="-466132" algn="l" defTabSz="751205">
              <a:buClr>
                <a:srgbClr val="000000"/>
              </a:buClr>
              <a:buSzPct val="100000"/>
              <a:buChar char="•"/>
              <a:defRPr sz="4004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Produces regular-looking 2D video of key area</a:t>
            </a:r>
          </a:p>
        </p:txBody>
      </p:sp>
      <p:pic>
        <p:nvPicPr>
          <p:cNvPr id="167" name="split.png" descr="spl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254" y="6079459"/>
            <a:ext cx="8558054" cy="474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Keyarea.png" descr="Keyare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1469" y="6109784"/>
            <a:ext cx="8448671" cy="4684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Cropped.png" descr="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7223" y="6131514"/>
            <a:ext cx="4319397" cy="468461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An equirectangular video frame (360 panoramic)"/>
          <p:cNvSpPr txBox="1"/>
          <p:nvPr/>
        </p:nvSpPr>
        <p:spPr>
          <a:xfrm>
            <a:off x="1582342" y="11082273"/>
            <a:ext cx="7097878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 equirectangular video frame (360 panoramic)</a:t>
            </a:r>
          </a:p>
        </p:txBody>
      </p:sp>
      <p:sp>
        <p:nvSpPr>
          <p:cNvPr id="171" name="Recognizing Key area of interest"/>
          <p:cNvSpPr txBox="1"/>
          <p:nvPr/>
        </p:nvSpPr>
        <p:spPr>
          <a:xfrm>
            <a:off x="11865797" y="11082273"/>
            <a:ext cx="4700017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Recognizing Key area of interest</a:t>
            </a:r>
          </a:p>
        </p:txBody>
      </p:sp>
      <p:sp>
        <p:nvSpPr>
          <p:cNvPr id="172" name="Map and flatten onto 2D space"/>
          <p:cNvSpPr txBox="1"/>
          <p:nvPr/>
        </p:nvSpPr>
        <p:spPr>
          <a:xfrm>
            <a:off x="18998623" y="11082273"/>
            <a:ext cx="4476599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Map and flatten onto 2D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Existing work : Deep 360 Pilot"/>
          <p:cNvSpPr txBox="1"/>
          <p:nvPr>
            <p:ph type="title"/>
          </p:nvPr>
        </p:nvSpPr>
        <p:spPr>
          <a:xfrm>
            <a:off x="5841802" y="549135"/>
            <a:ext cx="12700396" cy="1120145"/>
          </a:xfrm>
          <a:prstGeom prst="rect">
            <a:avLst/>
          </a:prstGeom>
        </p:spPr>
        <p:txBody>
          <a:bodyPr/>
          <a:lstStyle>
            <a:lvl1pPr>
              <a:defRPr spc="-170" sz="5700"/>
            </a:lvl1pPr>
          </a:lstStyle>
          <a:p>
            <a:pPr/>
            <a:r>
              <a:t>Existing work : Deep 360 Pilot</a:t>
            </a:r>
          </a:p>
        </p:txBody>
      </p:sp>
      <p:sp>
        <p:nvSpPr>
          <p:cNvPr id="175" name="Uses deep learning to perform same task for sports videos…"/>
          <p:cNvSpPr txBox="1"/>
          <p:nvPr/>
        </p:nvSpPr>
        <p:spPr>
          <a:xfrm>
            <a:off x="2297201" y="2700871"/>
            <a:ext cx="19789598" cy="622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12233" indent="-512233" algn="l">
              <a:buClr>
                <a:srgbClr val="000000"/>
              </a:buClr>
              <a:buSzPct val="100000"/>
              <a:buChar char="•"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Uses deep learning to perform same task for sports videos</a:t>
            </a:r>
          </a:p>
          <a:p>
            <a:pPr algn="l"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algn="l"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Limitations:</a:t>
            </a:r>
          </a:p>
          <a:p>
            <a:pPr marL="512233" indent="-512233" algn="l">
              <a:buClr>
                <a:srgbClr val="000000"/>
              </a:buClr>
              <a:buSzPct val="100000"/>
              <a:buChar char="•"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Needs special NVIDIA GPU with CUDA Cores</a:t>
            </a:r>
          </a:p>
          <a:p>
            <a:pPr marL="512233" indent="-512233" algn="l">
              <a:buClr>
                <a:srgbClr val="000000"/>
              </a:buClr>
              <a:buSzPct val="100000"/>
              <a:buChar char="•"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Only works on Linux</a:t>
            </a:r>
          </a:p>
          <a:p>
            <a:pPr marL="512233" indent="-512233" algn="l">
              <a:buClr>
                <a:srgbClr val="000000"/>
              </a:buClr>
              <a:buSzPct val="100000"/>
              <a:buChar char="•"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Computation intensive</a:t>
            </a:r>
          </a:p>
          <a:p>
            <a:pPr marL="512233" indent="-512233" algn="l">
              <a:buClr>
                <a:srgbClr val="000000"/>
              </a:buClr>
              <a:buSzPct val="100000"/>
              <a:buChar char="•"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Needs datasets which are hardly available.</a:t>
            </a:r>
          </a:p>
        </p:txBody>
      </p:sp>
      <p:pic>
        <p:nvPicPr>
          <p:cNvPr id="176" name="Screen Shot 2021-12-20 at 6.32.26 PM.png" descr="Screen Shot 2021-12-20 at 6.32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4570" y="8792269"/>
            <a:ext cx="10872533" cy="4309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ur Implementation"/>
          <p:cNvSpPr txBox="1"/>
          <p:nvPr>
            <p:ph type="title"/>
          </p:nvPr>
        </p:nvSpPr>
        <p:spPr>
          <a:xfrm>
            <a:off x="5841802" y="549135"/>
            <a:ext cx="12700396" cy="1120145"/>
          </a:xfrm>
          <a:prstGeom prst="rect">
            <a:avLst/>
          </a:prstGeom>
        </p:spPr>
        <p:txBody>
          <a:bodyPr/>
          <a:lstStyle>
            <a:lvl1pPr>
              <a:defRPr spc="-170" sz="5700"/>
            </a:lvl1pPr>
          </a:lstStyle>
          <a:p>
            <a:pPr/>
            <a:r>
              <a:t>Our Implementation</a:t>
            </a:r>
          </a:p>
        </p:txBody>
      </p:sp>
      <p:pic>
        <p:nvPicPr>
          <p:cNvPr id="179" name="split.png" descr="spl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260" y="4091711"/>
            <a:ext cx="8558054" cy="4745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tep 1:…"/>
          <p:cNvSpPr txBox="1"/>
          <p:nvPr/>
        </p:nvSpPr>
        <p:spPr>
          <a:xfrm>
            <a:off x="1253147" y="2330160"/>
            <a:ext cx="4128136" cy="167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pc="-126" sz="420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Step 1:</a:t>
            </a:r>
          </a:p>
          <a:p>
            <a:pPr algn="l">
              <a:defRPr sz="3000"/>
            </a:pPr>
          </a:p>
          <a:p>
            <a:pPr algn="l">
              <a:defRPr sz="3000"/>
            </a:pPr>
            <a:r>
              <a:t>Split video into frames</a:t>
            </a:r>
          </a:p>
        </p:txBody>
      </p:sp>
      <p:sp>
        <p:nvSpPr>
          <p:cNvPr id="181" name="Step 2:"/>
          <p:cNvSpPr txBox="1"/>
          <p:nvPr/>
        </p:nvSpPr>
        <p:spPr>
          <a:xfrm>
            <a:off x="10747350" y="2390456"/>
            <a:ext cx="1891590" cy="7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pc="-126" sz="420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Step 2: </a:t>
            </a:r>
          </a:p>
        </p:txBody>
      </p:sp>
      <p:sp>
        <p:nvSpPr>
          <p:cNvPr id="182" name="Divide video frame into ’n’ portions. Eg: 3…"/>
          <p:cNvSpPr txBox="1"/>
          <p:nvPr/>
        </p:nvSpPr>
        <p:spPr>
          <a:xfrm>
            <a:off x="10937171" y="3395674"/>
            <a:ext cx="12546785" cy="365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 algn="l">
              <a:buSzPct val="100000"/>
              <a:buAutoNum type="arabicPeriod" startAt="1"/>
              <a:defRPr sz="3000"/>
            </a:pPr>
            <a:r>
              <a:t>Divide video frame into ’n’ portions. Eg: 3 </a:t>
            </a:r>
          </a:p>
          <a:p>
            <a:pPr marL="555625" indent="-555625" algn="l">
              <a:buSzPct val="100000"/>
              <a:buAutoNum type="arabicPeriod" startAt="1"/>
              <a:defRPr sz="3000"/>
            </a:pPr>
            <a:r>
              <a:t>We have 360°/3 = 120° subsets.</a:t>
            </a:r>
          </a:p>
          <a:p>
            <a:pPr marL="555625" indent="-555625" algn="l">
              <a:buSzPct val="100000"/>
              <a:buAutoNum type="arabicPeriod" startAt="1"/>
              <a:defRPr sz="3000"/>
            </a:pPr>
            <a:r>
              <a:t>Apply detection filter like HaarCascade to find x,y position of area of interest.</a:t>
            </a:r>
          </a:p>
          <a:p>
            <a:pPr marL="555625" indent="-555625" algn="l">
              <a:buSzPct val="100000"/>
              <a:buAutoNum type="arabicPeriod" startAt="1"/>
              <a:defRPr sz="3000"/>
            </a:pPr>
            <a:r>
              <a:t>Divide frame width and height into ’n’ portions again, Eg: video width is 300 pixels, 3 subsets of 100 pixels are formed.</a:t>
            </a:r>
          </a:p>
          <a:p>
            <a:pPr marL="555625" indent="-555625" algn="l">
              <a:buSzPct val="100000"/>
              <a:buAutoNum type="arabicPeriod" startAt="1"/>
              <a:defRPr sz="3000"/>
            </a:pPr>
            <a:r>
              <a:t>Now find out what subset of latitude and longitude video is in. </a:t>
            </a:r>
          </a:p>
        </p:txBody>
      </p:sp>
      <p:pic>
        <p:nvPicPr>
          <p:cNvPr id="183" name="Step 2.png" descr="Step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3148" y="7377089"/>
            <a:ext cx="11032423" cy="611725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1"/>
          <p:cNvSpPr txBox="1"/>
          <p:nvPr/>
        </p:nvSpPr>
        <p:spPr>
          <a:xfrm>
            <a:off x="12096750" y="6718300"/>
            <a:ext cx="1905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tep 3:"/>
          <p:cNvSpPr txBox="1"/>
          <p:nvPr/>
        </p:nvSpPr>
        <p:spPr>
          <a:xfrm>
            <a:off x="1253147" y="2271972"/>
            <a:ext cx="1814780" cy="7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126" sz="420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Step 3:</a:t>
            </a:r>
          </a:p>
        </p:txBody>
      </p:sp>
      <p:sp>
        <p:nvSpPr>
          <p:cNvPr id="187" name="Step 4:"/>
          <p:cNvSpPr txBox="1"/>
          <p:nvPr/>
        </p:nvSpPr>
        <p:spPr>
          <a:xfrm>
            <a:off x="15160248" y="2271972"/>
            <a:ext cx="1928394" cy="7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pc="-126" sz="420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Step 4: </a:t>
            </a:r>
          </a:p>
        </p:txBody>
      </p:sp>
      <p:sp>
        <p:nvSpPr>
          <p:cNvPr id="188" name="Same steps 1-3 are applied every 8th frame (for performance) and resulting image frames are recompiled into a video."/>
          <p:cNvSpPr txBox="1"/>
          <p:nvPr/>
        </p:nvSpPr>
        <p:spPr>
          <a:xfrm>
            <a:off x="15047269" y="3155744"/>
            <a:ext cx="8294506" cy="162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Same steps 1-3 are applied every 8th frame (for performance) and resulting image frames are recompiled into a video.</a:t>
            </a:r>
          </a:p>
        </p:txBody>
      </p:sp>
      <p:sp>
        <p:nvSpPr>
          <p:cNvPr id="189" name="1"/>
          <p:cNvSpPr txBox="1"/>
          <p:nvPr/>
        </p:nvSpPr>
        <p:spPr>
          <a:xfrm>
            <a:off x="12096750" y="6718300"/>
            <a:ext cx="1905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0" name="A function to de-warp the equirectangular view based on section of video is applied to frame (eg: the key section was No.5 in last page)…"/>
          <p:cNvSpPr txBox="1"/>
          <p:nvPr/>
        </p:nvSpPr>
        <p:spPr>
          <a:xfrm>
            <a:off x="1292577" y="3148087"/>
            <a:ext cx="13330353" cy="2016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5625" indent="-555625" algn="l">
              <a:buSzPct val="100000"/>
              <a:buAutoNum type="arabicPeriod" startAt="1"/>
              <a:defRPr sz="3000"/>
            </a:pPr>
            <a:r>
              <a:t>A function to de-warp the equirectangular view based on section of video is applied to frame (eg: the key section was No.5 in last page)</a:t>
            </a:r>
          </a:p>
          <a:p>
            <a:pPr marL="555625" indent="-555625" algn="l">
              <a:buSzPct val="100000"/>
              <a:buAutoNum type="arabicPeriod" startAt="1"/>
              <a:defRPr sz="3000"/>
            </a:pPr>
            <a:r>
              <a:t>The function is of this form :</a:t>
            </a:r>
          </a:p>
          <a:p>
            <a:pPr lvl="2">
              <a:defRPr>
                <a:solidFill>
                  <a:schemeClr val="accent1"/>
                </a:solidFill>
              </a:defRPr>
            </a:pPr>
            <a:r>
              <a:t>equ.GetPerspective(60, 0, 0, 720, 1080) parameters(FOV, theta, phi, height, width)</a:t>
            </a:r>
          </a:p>
        </p:txBody>
      </p:sp>
      <p:sp>
        <p:nvSpPr>
          <p:cNvPr id="191" name="3.  The function will use values φ and θ  according to the section to produce a perspective image from the equirectangular image. Eg: for section 5, phi = 0 and theta = 0"/>
          <p:cNvSpPr txBox="1"/>
          <p:nvPr/>
        </p:nvSpPr>
        <p:spPr>
          <a:xfrm>
            <a:off x="1292577" y="5489172"/>
            <a:ext cx="13330353" cy="171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/>
            </a:pPr>
            <a:r>
              <a:t>3.  The function will use values </a:t>
            </a:r>
            <a:r>
              <a:rPr i="1">
                <a:latin typeface="STIXGeneral-Regular"/>
                <a:ea typeface="STIXGeneral-Regular"/>
                <a:cs typeface="STIXGeneral-Regular"/>
                <a:sym typeface="STIXGeneral-Regular"/>
              </a:rPr>
              <a:t>φ </a:t>
            </a:r>
            <a:r>
              <a:t>and </a:t>
            </a:r>
            <a:r>
              <a:rPr i="1">
                <a:latin typeface="STIXGeneral-Regular"/>
                <a:ea typeface="STIXGeneral-Regular"/>
                <a:cs typeface="STIXGeneral-Regular"/>
                <a:sym typeface="STIXGeneral-Regular"/>
              </a:rPr>
              <a:t>θ </a:t>
            </a:r>
            <a:r>
              <a:t> according to the section to produce a perspective image from the equirectangular image. Eg: for section 5, phi = 0 and theta = 0</a:t>
            </a:r>
          </a:p>
        </p:txBody>
      </p:sp>
      <p:pic>
        <p:nvPicPr>
          <p:cNvPr id="192" name="Screen Shot 2021-12-20 at 7.04.35 PM.png" descr="Screen Shot 2021-12-20 at 7.04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692" y="7457817"/>
            <a:ext cx="12295217" cy="5531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Cropped.png" descr="Cropp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35919" y="5648534"/>
            <a:ext cx="4317208" cy="4682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100 % original implementation by us.…"/>
          <p:cNvSpPr txBox="1"/>
          <p:nvPr>
            <p:ph type="body" idx="21"/>
          </p:nvPr>
        </p:nvSpPr>
        <p:spPr>
          <a:xfrm>
            <a:off x="1361224" y="2682310"/>
            <a:ext cx="21661552" cy="97820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100 % original implementation by us.</a:t>
            </a:r>
          </a:p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No code from Deep360Pilot project was used.</a:t>
            </a:r>
          </a:p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40+ hours of work by every member.</a:t>
            </a:r>
          </a:p>
          <a:p>
            <a:pPr algn="l" defTabSz="775969">
              <a:defRPr sz="4136"/>
            </a:pPr>
          </a:p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Our implementation DOES NOT require GPU</a:t>
            </a:r>
          </a:p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Yet, runs in reasonable time, because of smart and practical methods used.</a:t>
            </a:r>
          </a:p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Does not require linux, runs on any OS</a:t>
            </a:r>
          </a:p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Fast and simple, yet works with good accuracy</a:t>
            </a:r>
          </a:p>
          <a:p>
            <a:pPr algn="l" defTabSz="775969">
              <a:defRPr sz="4136"/>
            </a:pPr>
          </a:p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This is because, practically, in almost all 360° videos, the key area rarely changes inside the video</a:t>
            </a:r>
          </a:p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We run the detection filter after 8 frames (3 times/second)</a:t>
            </a:r>
          </a:p>
          <a:p>
            <a:pPr algn="l" defTabSz="775969">
              <a:defRPr sz="4136"/>
            </a:pPr>
          </a:p>
          <a:p>
            <a:pPr marL="481499" indent="-481499" algn="l" defTabSz="775969">
              <a:buClr>
                <a:srgbClr val="000000"/>
              </a:buClr>
              <a:buSzPct val="100000"/>
              <a:buChar char="•"/>
              <a:defRPr sz="4136"/>
            </a:pPr>
            <a:r>
              <a:t>In future, we can use Yolo or other detection algos to improve our code</a:t>
            </a:r>
          </a:p>
        </p:txBody>
      </p:sp>
      <p:sp>
        <p:nvSpPr>
          <p:cNvPr id="196" name="Novelty from our side"/>
          <p:cNvSpPr txBox="1"/>
          <p:nvPr>
            <p:ph type="body" sz="quarter" idx="1"/>
          </p:nvPr>
        </p:nvSpPr>
        <p:spPr>
          <a:xfrm>
            <a:off x="4769871" y="1146681"/>
            <a:ext cx="14844258" cy="1234214"/>
          </a:xfrm>
          <a:prstGeom prst="rect">
            <a:avLst/>
          </a:prstGeom>
        </p:spPr>
        <p:txBody>
          <a:bodyPr/>
          <a:lstStyle>
            <a:lvl1pPr>
              <a:defRPr spc="-114" sz="5700"/>
            </a:lvl1pPr>
          </a:lstStyle>
          <a:p>
            <a:pPr/>
            <a:r>
              <a:t>Novelty from our side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ome Results:"/>
          <p:cNvSpPr txBox="1"/>
          <p:nvPr>
            <p:ph type="body" sz="quarter" idx="1"/>
          </p:nvPr>
        </p:nvSpPr>
        <p:spPr>
          <a:xfrm>
            <a:off x="8730093" y="496299"/>
            <a:ext cx="6923815" cy="1069067"/>
          </a:xfrm>
          <a:prstGeom prst="rect">
            <a:avLst/>
          </a:prstGeom>
        </p:spPr>
        <p:txBody>
          <a:bodyPr/>
          <a:lstStyle>
            <a:lvl1pPr defTabSz="1633727">
              <a:defRPr spc="-168" sz="5628"/>
            </a:lvl1pPr>
          </a:lstStyle>
          <a:p>
            <a:pPr/>
            <a:r>
              <a:t>Some Results:</a:t>
            </a:r>
          </a:p>
        </p:txBody>
      </p:sp>
      <p:pic>
        <p:nvPicPr>
          <p:cNvPr id="199" name="split.png" descr="spl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318" y="2359062"/>
            <a:ext cx="7090282" cy="393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Cropped.png" descr="Cropp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3852" y="2359062"/>
            <a:ext cx="3624919" cy="393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21-12-20 at 7.14.18 PM.png" descr="Screen Shot 2021-12-20 at 7.14.1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85940" y="2449442"/>
            <a:ext cx="7090281" cy="3750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 Shot 2021-12-20 at 7.15.17 PM.png" descr="Screen Shot 2021-12-20 at 7.15.1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02425" y="2410929"/>
            <a:ext cx="3833019" cy="3827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 Shot 2021-12-20 at 7.16.13 PM.png" descr="Screen Shot 2021-12-20 at 7.16.13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1422" y="7378019"/>
            <a:ext cx="7064073" cy="3320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 Shot 2021-12-20 at 7.17.12 PM.png" descr="Screen Shot 2021-12-20 at 7.17.12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26143" y="7378019"/>
            <a:ext cx="3320338" cy="3320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 Shot 2021-12-20 at 7.18.16 PM.png" descr="Screen Shot 2021-12-20 at 7.18.16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27702" y="7168846"/>
            <a:ext cx="7064073" cy="3908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21-12-20 at 7.18.57 PM.png" descr="Screen Shot 2021-12-20 at 7.18.57 P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958764" y="7084174"/>
            <a:ext cx="3920342" cy="393141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Inputs and outputs are ofcourse videos, these are just snapshots from them for demonstration"/>
          <p:cNvSpPr txBox="1"/>
          <p:nvPr/>
        </p:nvSpPr>
        <p:spPr>
          <a:xfrm>
            <a:off x="6047195" y="12464981"/>
            <a:ext cx="1352184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Inputs and outputs are ofcourse videos, these are just snapshots from them for demonstration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